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8" r:id="rId2"/>
    <p:sldId id="265" r:id="rId3"/>
    <p:sldId id="259" r:id="rId4"/>
    <p:sldId id="293" r:id="rId5"/>
    <p:sldId id="294" r:id="rId6"/>
    <p:sldId id="295" r:id="rId7"/>
    <p:sldId id="296" r:id="rId8"/>
    <p:sldId id="280" r:id="rId9"/>
    <p:sldId id="281" r:id="rId10"/>
    <p:sldId id="284" r:id="rId11"/>
    <p:sldId id="260" r:id="rId12"/>
    <p:sldId id="277" r:id="rId13"/>
    <p:sldId id="261" r:id="rId14"/>
    <p:sldId id="278" r:id="rId15"/>
    <p:sldId id="279" r:id="rId16"/>
    <p:sldId id="262" r:id="rId17"/>
    <p:sldId id="266" r:id="rId18"/>
    <p:sldId id="267" r:id="rId19"/>
    <p:sldId id="268" r:id="rId20"/>
    <p:sldId id="269" r:id="rId21"/>
    <p:sldId id="271" r:id="rId22"/>
    <p:sldId id="272" r:id="rId23"/>
    <p:sldId id="273" r:id="rId24"/>
    <p:sldId id="298" r:id="rId25"/>
    <p:sldId id="299" r:id="rId26"/>
    <p:sldId id="302" r:id="rId27"/>
    <p:sldId id="275" r:id="rId28"/>
    <p:sldId id="276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7" r:id="rId38"/>
    <p:sldId id="303" r:id="rId39"/>
    <p:sldId id="300" r:id="rId40"/>
    <p:sldId id="301" r:id="rId41"/>
    <p:sldId id="304" r:id="rId42"/>
    <p:sldId id="305" r:id="rId43"/>
    <p:sldId id="306" r:id="rId44"/>
    <p:sldId id="307" r:id="rId45"/>
    <p:sldId id="308" r:id="rId46"/>
    <p:sldId id="309" r:id="rId47"/>
    <p:sldId id="310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ACF1A1B0-862D-4909-A7DB-D8ADA062DFCA}" type="datetimeFigureOut">
              <a:rPr lang="en-US" dirty="0"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45720" tIns="45720" rIns="45720" bIns="45720" rtlCol="0" anchor="ctr">
            <a:normAutofit/>
          </a:bodyPr>
          <a:lstStyle>
            <a:lvl1pPr>
              <a:defRPr lang="en-US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6881-8A08-449C-8D73-E5F201F814C1}" type="datetimeFigureOut">
              <a:rPr lang="en-US" dirty="0"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B5A5E-0C07-4E93-A112-D37B4D166B30}" type="datetimeFigureOut">
              <a:rPr lang="en-US" dirty="0"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71C5-DC57-4358-A1EA-30C08AF6E3C5}" type="datetimeFigureOut">
              <a:rPr lang="en-US" dirty="0"/>
              <a:t>2/19/2015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7879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26480" y="1717879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2000" b="0" kern="1200" spc="10" baseline="0" dirty="0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1DBA-DE60-4731-B773-47AAA185C143}" type="datetimeFigureOut">
              <a:rPr lang="en-US" dirty="0"/>
              <a:t>2/19/2015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2/19/2015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A628-C83B-4C66-83F4-1711CE3738FD}" type="datetimeFigureOut">
              <a:rPr lang="en-US" dirty="0"/>
              <a:t>2/19/2015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1D73-9400-43CA-A37F-F9B7D00DE14C}" type="datetimeFigureOut">
              <a:rPr lang="en-US" dirty="0"/>
              <a:t>2/19/2015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B7711-B905-4633-B4D7-6F3A49A2E7D9}" type="datetimeFigureOut">
              <a:rPr lang="en-US" dirty="0"/>
              <a:t>2/19/2015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6144-9CB7-4E3A-B87E-A382F9BE05EF}" type="datetimeFigureOut">
              <a:rPr lang="en-US" dirty="0"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D55F-46AB-4791-9172-4FA8DD3A6A9C}" type="datetimeFigureOut">
              <a:rPr lang="en-US" dirty="0"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89C235CF-BDA2-4E7E-8BBD-350479985E74}" type="datetimeFigureOut">
              <a:rPr lang="en-US" dirty="0"/>
              <a:pPr/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96969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rgbClr val="777777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52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71" y="218941"/>
            <a:ext cx="10058400" cy="6437376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287426" y="1094704"/>
            <a:ext cx="1085689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>
                <a:solidFill>
                  <a:schemeClr val="bg1"/>
                </a:solidFill>
              </a:rPr>
              <a:t>Quando la tipografia era una tecnica avanzata</a:t>
            </a:r>
          </a:p>
          <a:p>
            <a:pPr algn="ctr"/>
            <a:endParaRPr lang="it-IT" sz="4000" dirty="0">
              <a:solidFill>
                <a:schemeClr val="bg1"/>
              </a:solidFill>
            </a:endParaRPr>
          </a:p>
          <a:p>
            <a:pPr algn="ctr"/>
            <a:r>
              <a:rPr lang="it-IT" sz="4000" dirty="0" smtClean="0">
                <a:solidFill>
                  <a:schemeClr val="bg1"/>
                </a:solidFill>
              </a:rPr>
              <a:t>Célestin Freinet</a:t>
            </a:r>
          </a:p>
          <a:p>
            <a:pPr algn="ctr"/>
            <a:r>
              <a:rPr lang="it-IT" sz="4000" dirty="0">
                <a:solidFill>
                  <a:schemeClr val="bg1"/>
                </a:solidFill>
              </a:rPr>
              <a:t>e</a:t>
            </a:r>
            <a:endParaRPr lang="it-IT" sz="4000" dirty="0" smtClean="0">
              <a:solidFill>
                <a:schemeClr val="bg1"/>
              </a:solidFill>
            </a:endParaRPr>
          </a:p>
          <a:p>
            <a:pPr algn="ctr"/>
            <a:r>
              <a:rPr lang="it-IT" sz="4000" dirty="0">
                <a:solidFill>
                  <a:schemeClr val="bg1"/>
                </a:solidFill>
              </a:rPr>
              <a:t>l</a:t>
            </a:r>
            <a:r>
              <a:rPr lang="it-IT" sz="4000" dirty="0" smtClean="0">
                <a:solidFill>
                  <a:schemeClr val="bg1"/>
                </a:solidFill>
              </a:rPr>
              <a:t>e scuole in rete</a:t>
            </a:r>
          </a:p>
          <a:p>
            <a:pPr algn="ctr"/>
            <a:endParaRPr lang="it-IT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998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978" y="244363"/>
            <a:ext cx="8644205" cy="5773358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983346" y="6297769"/>
            <a:ext cx="6928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Célestin Freinet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694954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18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93" y="553793"/>
            <a:ext cx="10251582" cy="605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78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0" y="386366"/>
            <a:ext cx="10834144" cy="605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423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98" y="165149"/>
            <a:ext cx="8706117" cy="644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382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87" y="421724"/>
            <a:ext cx="8414024" cy="595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65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05" y="213495"/>
            <a:ext cx="9680330" cy="635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769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447" y="455361"/>
            <a:ext cx="4578909" cy="609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299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457" y="0"/>
            <a:ext cx="48130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50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597" y="396662"/>
            <a:ext cx="4828576" cy="626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267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ttore 1 2"/>
          <p:cNvCxnSpPr/>
          <p:nvPr/>
        </p:nvCxnSpPr>
        <p:spPr>
          <a:xfrm flipV="1">
            <a:off x="2189408" y="1403797"/>
            <a:ext cx="2472744" cy="418563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Connettore 1 4"/>
          <p:cNvCxnSpPr/>
          <p:nvPr/>
        </p:nvCxnSpPr>
        <p:spPr>
          <a:xfrm>
            <a:off x="4662152" y="1390918"/>
            <a:ext cx="2884868" cy="415987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H="1">
            <a:off x="2189408" y="5589431"/>
            <a:ext cx="535761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2994338" y="929253"/>
            <a:ext cx="3335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sapere</a:t>
            </a:r>
            <a:endParaRPr lang="it-IT" sz="24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7083381" y="5371477"/>
            <a:ext cx="191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alunno</a:t>
            </a:r>
            <a:endParaRPr lang="it-IT" sz="24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553792" y="5371477"/>
            <a:ext cx="2131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docente</a:t>
            </a:r>
            <a:endParaRPr lang="it-IT" sz="2400" dirty="0"/>
          </a:p>
        </p:txBody>
      </p:sp>
      <p:sp>
        <p:nvSpPr>
          <p:cNvPr id="11" name="CasellaDiTesto 10"/>
          <p:cNvSpPr txBox="1"/>
          <p:nvPr/>
        </p:nvSpPr>
        <p:spPr>
          <a:xfrm rot="18169196">
            <a:off x="1553367" y="3252403"/>
            <a:ext cx="2498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i="1" dirty="0" smtClean="0"/>
              <a:t>insegnamento</a:t>
            </a:r>
            <a:endParaRPr lang="it-IT" sz="2400" i="1" dirty="0"/>
          </a:p>
        </p:txBody>
      </p:sp>
      <p:sp>
        <p:nvSpPr>
          <p:cNvPr id="12" name="CasellaDiTesto 11"/>
          <p:cNvSpPr txBox="1"/>
          <p:nvPr/>
        </p:nvSpPr>
        <p:spPr>
          <a:xfrm rot="3405122">
            <a:off x="5459685" y="3047829"/>
            <a:ext cx="2446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i="1" dirty="0" smtClean="0"/>
              <a:t>apprendimento</a:t>
            </a:r>
            <a:endParaRPr lang="it-IT" sz="2400" i="1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2727832" y="5676605"/>
            <a:ext cx="4280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 smtClean="0"/>
              <a:t>formazione</a:t>
            </a:r>
            <a:endParaRPr lang="it-IT" sz="2400" i="1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6683178" y="425003"/>
            <a:ext cx="40062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/>
              <a:t>La triangolazione</a:t>
            </a:r>
          </a:p>
          <a:p>
            <a:pPr algn="ctr"/>
            <a:r>
              <a:rPr lang="it-IT" sz="3600" dirty="0" smtClean="0"/>
              <a:t>scolastica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2423504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61" y="818064"/>
            <a:ext cx="8878751" cy="4900156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481070" y="6027313"/>
            <a:ext cx="87628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Lega internazionale per «L’education Nouvelle» Lugano 1927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4216992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690" y="154375"/>
            <a:ext cx="4348819" cy="652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180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65" y="490180"/>
            <a:ext cx="7881870" cy="509025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545465" y="5898524"/>
            <a:ext cx="7765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Lezione di lettura in una scuola libertaria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18937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92" y="776757"/>
            <a:ext cx="4262974" cy="5675558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514" y="776757"/>
            <a:ext cx="4179396" cy="557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655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075" y="577070"/>
            <a:ext cx="6974017" cy="5282817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026535" y="6091707"/>
            <a:ext cx="6278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 smtClean="0"/>
              <a:t>Summerhill</a:t>
            </a:r>
            <a:r>
              <a:rPr lang="it-IT" sz="2000" dirty="0" smtClean="0"/>
              <a:t> School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967426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111" y="0"/>
            <a:ext cx="4269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415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851" y="0"/>
            <a:ext cx="45822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55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541" y="99811"/>
            <a:ext cx="4389549" cy="658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791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617" y="381072"/>
            <a:ext cx="8809359" cy="601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020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957589" y="6156101"/>
            <a:ext cx="7372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Tipografia a scuola</a:t>
            </a:r>
            <a:endParaRPr lang="it-IT" sz="20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132" y="407028"/>
            <a:ext cx="7485643" cy="513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37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640169" y="6284890"/>
            <a:ext cx="6522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 smtClean="0"/>
              <a:t>Cartes</a:t>
            </a:r>
            <a:r>
              <a:rPr lang="it-IT" sz="2000" dirty="0" smtClean="0"/>
              <a:t> </a:t>
            </a:r>
            <a:r>
              <a:rPr lang="it-IT" sz="2000" dirty="0" err="1" smtClean="0"/>
              <a:t>Postales</a:t>
            </a:r>
            <a:r>
              <a:rPr lang="it-IT" sz="2000" dirty="0" smtClean="0"/>
              <a:t> de l’</a:t>
            </a:r>
            <a:r>
              <a:rPr lang="it-IT" sz="2000" dirty="0" err="1" smtClean="0"/>
              <a:t>École</a:t>
            </a:r>
            <a:r>
              <a:rPr lang="it-IT" sz="2000" dirty="0" smtClean="0"/>
              <a:t> de </a:t>
            </a:r>
            <a:r>
              <a:rPr lang="it-IT" sz="2000" dirty="0" err="1" smtClean="0"/>
              <a:t>Vence</a:t>
            </a:r>
            <a:endParaRPr lang="it-IT" sz="20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392" y="334851"/>
            <a:ext cx="8655340" cy="553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687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891" y="293684"/>
            <a:ext cx="5161289" cy="538865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998617" y="5878286"/>
            <a:ext cx="7053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La tipografia a scuola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4088442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261" y="495028"/>
            <a:ext cx="7886700" cy="516255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423851" y="5878286"/>
            <a:ext cx="8673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Célestin Freinet e la sua classe a Saint Paul de </a:t>
            </a:r>
            <a:r>
              <a:rPr lang="it-IT" sz="2000" dirty="0" err="1" smtClean="0"/>
              <a:t>Vence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654303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378" y="395176"/>
            <a:ext cx="7080068" cy="559819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560320" y="6204857"/>
            <a:ext cx="7262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Elise e Célestin Freinet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167574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447" y="116013"/>
            <a:ext cx="5022779" cy="658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196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115" y="139677"/>
            <a:ext cx="4429997" cy="660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609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795" y="0"/>
            <a:ext cx="69464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11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689" y="114805"/>
            <a:ext cx="5082955" cy="659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298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99244" y="407608"/>
            <a:ext cx="95690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dirty="0"/>
              <a:t>Célestin Freinet: Gli invarianti pedagogici</a:t>
            </a:r>
          </a:p>
          <a:p>
            <a:r>
              <a:rPr lang="it-IT" dirty="0"/>
              <a:t>(</a:t>
            </a:r>
            <a:r>
              <a:rPr lang="it-IT" dirty="0" err="1"/>
              <a:t>Les</a:t>
            </a:r>
            <a:r>
              <a:rPr lang="it-IT" dirty="0"/>
              <a:t> </a:t>
            </a:r>
            <a:r>
              <a:rPr lang="it-IT" dirty="0" err="1"/>
              <a:t>invariants</a:t>
            </a:r>
            <a:r>
              <a:rPr lang="it-IT" dirty="0"/>
              <a:t> </a:t>
            </a:r>
            <a:r>
              <a:rPr lang="it-IT" dirty="0" err="1"/>
              <a:t>pédagogiques</a:t>
            </a:r>
            <a:r>
              <a:rPr lang="it-IT" dirty="0"/>
              <a:t>- </a:t>
            </a:r>
            <a:r>
              <a:rPr lang="it-IT" dirty="0" err="1"/>
              <a:t>Oeuvres</a:t>
            </a:r>
            <a:r>
              <a:rPr lang="it-IT" dirty="0"/>
              <a:t> </a:t>
            </a:r>
            <a:r>
              <a:rPr lang="it-IT" dirty="0" err="1"/>
              <a:t>pédagogiques</a:t>
            </a:r>
            <a:r>
              <a:rPr lang="it-IT" dirty="0"/>
              <a:t>- Seuil-Paris-1994-vol2 pp383-413)</a:t>
            </a:r>
          </a:p>
          <a:p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304798" y="1544116"/>
            <a:ext cx="1072025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800" dirty="0" smtClean="0"/>
          </a:p>
          <a:p>
            <a:r>
              <a:rPr lang="it-IT" sz="2800" dirty="0" smtClean="0"/>
              <a:t>Invariante 1</a:t>
            </a:r>
            <a:r>
              <a:rPr lang="it-IT" sz="2800" dirty="0"/>
              <a:t>: </a:t>
            </a:r>
            <a:endParaRPr lang="it-IT" sz="2800" dirty="0" smtClean="0"/>
          </a:p>
          <a:p>
            <a:endParaRPr lang="it-IT" sz="2800" dirty="0" smtClean="0"/>
          </a:p>
          <a:p>
            <a:pPr algn="ctr"/>
            <a:r>
              <a:rPr lang="it-IT" sz="2800" dirty="0" smtClean="0"/>
              <a:t>«il </a:t>
            </a:r>
            <a:r>
              <a:rPr lang="it-IT" sz="2800" dirty="0"/>
              <a:t>bambino è della stessa natura </a:t>
            </a:r>
            <a:r>
              <a:rPr lang="it-IT" sz="2800" dirty="0" smtClean="0"/>
              <a:t>dell'adulto»</a:t>
            </a:r>
            <a:endParaRPr lang="it-IT" sz="2800" dirty="0"/>
          </a:p>
          <a:p>
            <a:endParaRPr lang="it-IT" sz="2800" dirty="0"/>
          </a:p>
        </p:txBody>
      </p:sp>
      <p:sp>
        <p:nvSpPr>
          <p:cNvPr id="6" name="Rettangolo 5"/>
          <p:cNvSpPr/>
          <p:nvPr/>
        </p:nvSpPr>
        <p:spPr>
          <a:xfrm>
            <a:off x="139519" y="4010836"/>
            <a:ext cx="1088553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 smtClean="0"/>
              <a:t>Invariante 2: </a:t>
            </a:r>
            <a:br>
              <a:rPr lang="it-IT" sz="2800" dirty="0" smtClean="0"/>
            </a:br>
            <a:endParaRPr lang="it-IT" sz="2800" dirty="0" smtClean="0"/>
          </a:p>
          <a:p>
            <a:pPr algn="ctr"/>
            <a:r>
              <a:rPr lang="it-IT" sz="2800" dirty="0" smtClean="0"/>
              <a:t>«essere </a:t>
            </a:r>
            <a:r>
              <a:rPr lang="it-IT" sz="2800" dirty="0"/>
              <a:t>più grande non significa per forza essere al di sopra degli </a:t>
            </a:r>
            <a:r>
              <a:rPr lang="it-IT" sz="2800" dirty="0" smtClean="0"/>
              <a:t>altri»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348310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472221" y="544463"/>
            <a:ext cx="101740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Invariante 10: </a:t>
            </a:r>
            <a:endParaRPr lang="it-IT" sz="2800" dirty="0" smtClean="0"/>
          </a:p>
          <a:p>
            <a:endParaRPr lang="it-IT" sz="2800" dirty="0"/>
          </a:p>
          <a:p>
            <a:pPr algn="ctr"/>
            <a:r>
              <a:rPr lang="it-IT" sz="2800" dirty="0" smtClean="0"/>
              <a:t>«mai </a:t>
            </a:r>
            <a:r>
              <a:rPr lang="it-IT" sz="2800" dirty="0"/>
              <a:t>più della </a:t>
            </a:r>
            <a:r>
              <a:rPr lang="it-IT" sz="2800" dirty="0" smtClean="0"/>
              <a:t>scolastica»</a:t>
            </a:r>
            <a:endParaRPr lang="it-IT" sz="2800" dirty="0"/>
          </a:p>
        </p:txBody>
      </p:sp>
      <p:sp>
        <p:nvSpPr>
          <p:cNvPr id="6" name="Rettangolo 5"/>
          <p:cNvSpPr/>
          <p:nvPr/>
        </p:nvSpPr>
        <p:spPr>
          <a:xfrm>
            <a:off x="414416" y="2562307"/>
            <a:ext cx="1062936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Invariante 10bis: </a:t>
            </a:r>
            <a:endParaRPr lang="it-IT" sz="2800" dirty="0" smtClean="0"/>
          </a:p>
          <a:p>
            <a:endParaRPr lang="it-IT" sz="2800" dirty="0"/>
          </a:p>
          <a:p>
            <a:pPr algn="ctr"/>
            <a:r>
              <a:rPr lang="it-IT" sz="2800" dirty="0" smtClean="0"/>
              <a:t>«ogni </a:t>
            </a:r>
            <a:r>
              <a:rPr lang="it-IT" sz="2800" dirty="0"/>
              <a:t>individuo vuole riuscire. La bocciatura è inibitrice, distruttrice dell'andatura e </a:t>
            </a:r>
            <a:r>
              <a:rPr lang="it-IT" sz="2800" dirty="0" smtClean="0"/>
              <a:t>dell'entusiasmo»</a:t>
            </a:r>
            <a:endParaRPr lang="it-IT" sz="2800" dirty="0"/>
          </a:p>
        </p:txBody>
      </p:sp>
      <p:sp>
        <p:nvSpPr>
          <p:cNvPr id="7" name="Rettangolo 6"/>
          <p:cNvSpPr/>
          <p:nvPr/>
        </p:nvSpPr>
        <p:spPr>
          <a:xfrm>
            <a:off x="472222" y="5227561"/>
            <a:ext cx="103830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Invariante 10 ter: </a:t>
            </a:r>
            <a:endParaRPr lang="it-IT" sz="2800" dirty="0" smtClean="0"/>
          </a:p>
          <a:p>
            <a:endParaRPr lang="it-IT" sz="2800" dirty="0" smtClean="0"/>
          </a:p>
          <a:p>
            <a:pPr algn="ctr"/>
            <a:r>
              <a:rPr lang="it-IT" sz="2800" dirty="0" smtClean="0"/>
              <a:t>«non </a:t>
            </a:r>
            <a:r>
              <a:rPr lang="it-IT" sz="2800" dirty="0"/>
              <a:t>è il gioco che è naturale per il bambino, ma il </a:t>
            </a:r>
            <a:r>
              <a:rPr lang="it-IT" sz="2800" dirty="0" smtClean="0"/>
              <a:t>lavoro»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95474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473330" y="1721334"/>
            <a:ext cx="1039754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Invariante 13: </a:t>
            </a:r>
            <a:endParaRPr lang="it-IT" sz="2800" dirty="0" smtClean="0"/>
          </a:p>
          <a:p>
            <a:endParaRPr lang="it-IT" sz="2800" dirty="0"/>
          </a:p>
          <a:p>
            <a:r>
              <a:rPr lang="it-IT" sz="2800" dirty="0" smtClean="0"/>
              <a:t>«le </a:t>
            </a:r>
            <a:r>
              <a:rPr lang="it-IT" sz="2800" dirty="0"/>
              <a:t>acquisizioni non si fanno , come talvolta si crede, tramite lo studio delle regole e delle leggi , ma con l'esperienza. Studiare anzi tutto queste regole e queste leggi, in francese, in arte, in matematica, in scienza, è mettere il carro davanti ai </a:t>
            </a:r>
            <a:r>
              <a:rPr lang="it-IT" sz="2800" dirty="0" smtClean="0"/>
              <a:t>buoi»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784074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420708" y="1447628"/>
            <a:ext cx="105907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 smtClean="0"/>
              <a:t>.</a:t>
            </a:r>
            <a:endParaRPr lang="it-IT" sz="2000" dirty="0"/>
          </a:p>
        </p:txBody>
      </p:sp>
      <p:sp>
        <p:nvSpPr>
          <p:cNvPr id="5" name="Rettangolo 4"/>
          <p:cNvSpPr/>
          <p:nvPr/>
        </p:nvSpPr>
        <p:spPr>
          <a:xfrm>
            <a:off x="420705" y="893631"/>
            <a:ext cx="104619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Invariante 16: </a:t>
            </a:r>
            <a:endParaRPr lang="it-IT" sz="2800" dirty="0" smtClean="0"/>
          </a:p>
          <a:p>
            <a:endParaRPr lang="it-IT" sz="2800" dirty="0" smtClean="0"/>
          </a:p>
          <a:p>
            <a:pPr algn="ctr"/>
            <a:r>
              <a:rPr lang="it-IT" sz="2800" dirty="0" smtClean="0"/>
              <a:t>«il bambino non ama ascoltare una lezione ex-cattedra»</a:t>
            </a:r>
            <a:endParaRPr lang="it-IT" sz="2800" dirty="0"/>
          </a:p>
        </p:txBody>
      </p:sp>
      <p:sp>
        <p:nvSpPr>
          <p:cNvPr id="6" name="Rettangolo 5"/>
          <p:cNvSpPr/>
          <p:nvPr/>
        </p:nvSpPr>
        <p:spPr>
          <a:xfrm>
            <a:off x="277015" y="3101675"/>
            <a:ext cx="10461941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Invariante17: </a:t>
            </a:r>
            <a:endParaRPr lang="it-IT" sz="2800" dirty="0" smtClean="0"/>
          </a:p>
          <a:p>
            <a:endParaRPr lang="it-IT" sz="2800" dirty="0"/>
          </a:p>
          <a:p>
            <a:pPr algn="just"/>
            <a:r>
              <a:rPr lang="it-IT" sz="2800" dirty="0" smtClean="0"/>
              <a:t>«il </a:t>
            </a:r>
            <a:r>
              <a:rPr lang="it-IT" sz="2800" dirty="0"/>
              <a:t>bambino non si stanca quando esegue un lavoro che è nella sua linea di vita, che gli è per così dire </a:t>
            </a:r>
            <a:r>
              <a:rPr lang="it-IT" sz="2800" dirty="0" smtClean="0"/>
              <a:t>funzionale»</a:t>
            </a:r>
            <a:endParaRPr lang="it-IT" sz="28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37311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43434" y="3864586"/>
            <a:ext cx="104619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Invariante 19: </a:t>
            </a:r>
            <a:endParaRPr lang="it-IT" sz="2800" dirty="0" smtClean="0"/>
          </a:p>
          <a:p>
            <a:endParaRPr lang="it-IT" sz="2800" dirty="0"/>
          </a:p>
          <a:p>
            <a:pPr algn="ctr"/>
            <a:r>
              <a:rPr lang="it-IT" sz="2800" dirty="0" smtClean="0"/>
              <a:t>«i </a:t>
            </a:r>
            <a:r>
              <a:rPr lang="it-IT" sz="2800" dirty="0"/>
              <a:t>voti e le classificazioni sono sempre un </a:t>
            </a:r>
            <a:r>
              <a:rPr lang="it-IT" sz="2800" dirty="0" smtClean="0"/>
              <a:t>errore»</a:t>
            </a:r>
            <a:endParaRPr lang="it-IT" sz="2800" dirty="0"/>
          </a:p>
        </p:txBody>
      </p:sp>
      <p:sp>
        <p:nvSpPr>
          <p:cNvPr id="4" name="Rettangolo 3"/>
          <p:cNvSpPr/>
          <p:nvPr/>
        </p:nvSpPr>
        <p:spPr>
          <a:xfrm>
            <a:off x="343435" y="2149423"/>
            <a:ext cx="104619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 smtClean="0"/>
          </a:p>
          <a:p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343435" y="524220"/>
            <a:ext cx="107338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Invariante18: </a:t>
            </a:r>
            <a:endParaRPr lang="it-IT" sz="2800" dirty="0" smtClean="0"/>
          </a:p>
          <a:p>
            <a:endParaRPr lang="it-IT" sz="2800" dirty="0"/>
          </a:p>
          <a:p>
            <a:pPr algn="just"/>
            <a:r>
              <a:rPr lang="it-IT" sz="2800" dirty="0" smtClean="0"/>
              <a:t>«nessuno, né </a:t>
            </a:r>
            <a:r>
              <a:rPr lang="it-IT" sz="2800" dirty="0"/>
              <a:t>bambino né adulto, ama il controllo e la sanzione che sono sempre considerati come una offesa alla sua </a:t>
            </a:r>
            <a:r>
              <a:rPr lang="it-IT" sz="2800" dirty="0" smtClean="0"/>
              <a:t>dignità, soprattutto </a:t>
            </a:r>
            <a:r>
              <a:rPr lang="it-IT" sz="2800" dirty="0"/>
              <a:t>se esercitati in </a:t>
            </a:r>
            <a:r>
              <a:rPr lang="it-IT" sz="2800" dirty="0" smtClean="0"/>
              <a:t>pubblico»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655723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27526" y="472002"/>
            <a:ext cx="106924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/>
          </a:p>
          <a:p>
            <a:r>
              <a:rPr lang="it-IT" sz="2800" dirty="0" smtClean="0"/>
              <a:t>Invariante 25</a:t>
            </a:r>
            <a:r>
              <a:rPr lang="it-IT" sz="2800" dirty="0"/>
              <a:t>: </a:t>
            </a:r>
            <a:endParaRPr lang="it-IT" sz="2800" dirty="0" smtClean="0"/>
          </a:p>
          <a:p>
            <a:endParaRPr lang="it-IT" sz="2800" dirty="0"/>
          </a:p>
          <a:p>
            <a:pPr algn="ctr"/>
            <a:r>
              <a:rPr lang="it-IT" sz="2800" dirty="0" smtClean="0"/>
              <a:t>«il </a:t>
            </a:r>
            <a:r>
              <a:rPr lang="it-IT" sz="2800" dirty="0"/>
              <a:t>sovraffollamento delle classi è sempre un errore </a:t>
            </a:r>
            <a:r>
              <a:rPr lang="it-IT" sz="2800" dirty="0" smtClean="0"/>
              <a:t>pedagogico»</a:t>
            </a:r>
            <a:endParaRPr lang="it-IT" sz="2800" dirty="0"/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136085" y="3503622"/>
            <a:ext cx="1078391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Invariante 27: </a:t>
            </a:r>
            <a:endParaRPr lang="it-IT" sz="2800" dirty="0" smtClean="0"/>
          </a:p>
          <a:p>
            <a:endParaRPr lang="it-IT" sz="2800" dirty="0"/>
          </a:p>
          <a:p>
            <a:pPr algn="ctr"/>
            <a:r>
              <a:rPr lang="it-IT" sz="2800" dirty="0" smtClean="0"/>
              <a:t>«si </a:t>
            </a:r>
            <a:r>
              <a:rPr lang="it-IT" sz="2800" dirty="0"/>
              <a:t>prepara la democrazia di domani con la democrazia a scuola. Un regime autoritario a scuola non può essere formatore di cittadini </a:t>
            </a:r>
            <a:r>
              <a:rPr lang="it-IT" sz="2800" dirty="0" smtClean="0"/>
              <a:t>democratici»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804825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44583" y="2248877"/>
            <a:ext cx="95750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Invariante 30: </a:t>
            </a:r>
            <a:endParaRPr lang="it-IT" sz="2800" dirty="0" smtClean="0"/>
          </a:p>
          <a:p>
            <a:endParaRPr lang="it-IT" sz="2800" dirty="0"/>
          </a:p>
          <a:p>
            <a:pPr algn="ctr"/>
            <a:r>
              <a:rPr lang="it-IT" sz="2800" dirty="0" smtClean="0"/>
              <a:t>«alla </a:t>
            </a:r>
            <a:r>
              <a:rPr lang="it-IT" sz="2800" dirty="0"/>
              <a:t>fine un invariante che giustifica tutti i nostri </a:t>
            </a:r>
            <a:r>
              <a:rPr lang="it-IT" sz="2800" dirty="0" err="1"/>
              <a:t>tâtonnements</a:t>
            </a:r>
            <a:r>
              <a:rPr lang="it-IT" sz="2800" dirty="0"/>
              <a:t> e autentica la nostra azione: </a:t>
            </a:r>
            <a:endParaRPr lang="it-IT" sz="2800" dirty="0" smtClean="0"/>
          </a:p>
          <a:p>
            <a:pPr algn="ctr"/>
            <a:r>
              <a:rPr lang="it-IT" sz="2800" dirty="0" smtClean="0"/>
              <a:t>è </a:t>
            </a:r>
            <a:r>
              <a:rPr lang="it-IT" sz="2800" dirty="0"/>
              <a:t>l’ottimistica speranza sulla </a:t>
            </a:r>
            <a:r>
              <a:rPr lang="it-IT" sz="2800" dirty="0" smtClean="0"/>
              <a:t>vita»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219033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0" y="220240"/>
            <a:ext cx="7949111" cy="572336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317966" y="6204857"/>
            <a:ext cx="6453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La tipografia in classe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05487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303" y="251369"/>
            <a:ext cx="7511143" cy="5733696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286000" y="6165669"/>
            <a:ext cx="7485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Mario Lodi e la scuola di </a:t>
            </a:r>
            <a:r>
              <a:rPr lang="it-IT" sz="2000" dirty="0" err="1" smtClean="0"/>
              <a:t>Vho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201106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3474720" y="6244045"/>
            <a:ext cx="5564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Célestin Freinet</a:t>
            </a:r>
            <a:endParaRPr lang="it-IT" sz="20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789" y="156127"/>
            <a:ext cx="4462806" cy="608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206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171" y="129267"/>
            <a:ext cx="4206066" cy="657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89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541" y="73721"/>
            <a:ext cx="5012938" cy="668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47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849" y="551479"/>
            <a:ext cx="6708997" cy="5608722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531327" y="6160201"/>
            <a:ext cx="6452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Don Milani e i ragazzi di </a:t>
            </a:r>
            <a:r>
              <a:rPr lang="it-IT" sz="2000" dirty="0" err="1"/>
              <a:t>B</a:t>
            </a:r>
            <a:r>
              <a:rPr lang="it-IT" sz="2000" dirty="0" err="1" smtClean="0"/>
              <a:t>arbiana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4264238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75" y="19050"/>
            <a:ext cx="390525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252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457" y="145172"/>
            <a:ext cx="4282705" cy="647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759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898" y="135078"/>
            <a:ext cx="4334127" cy="664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539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345" y="89231"/>
            <a:ext cx="4083135" cy="676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1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60000"/>
    </mc:Choice>
    <mc:Fallback>
      <p:transition spd="slow" advClick="0" advTm="6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B4B30"/>
      </a:accent2>
      <a:accent3>
        <a:srgbClr val="B5AE53"/>
      </a:accent3>
      <a:accent4>
        <a:srgbClr val="6F6A7A"/>
      </a:accent4>
      <a:accent5>
        <a:srgbClr val="E8B54D"/>
      </a:accent5>
      <a:accent6>
        <a:srgbClr val="8A7952"/>
      </a:accent6>
      <a:hlink>
        <a:srgbClr val="9F9F0B"/>
      </a:hlink>
      <a:folHlink>
        <a:srgbClr val="B2B2B2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3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866257B-E5CE-4C43-9210-F2DE76BE10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TM03457515[[fn=Visualizzazione]]</Template>
  <TotalTime>1749</TotalTime>
  <Words>384</Words>
  <Application>Microsoft Office PowerPoint</Application>
  <PresentationFormat>Widescreen</PresentationFormat>
  <Paragraphs>70</Paragraphs>
  <Slides>47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47</vt:i4>
      </vt:variant>
    </vt:vector>
  </HeadingPairs>
  <TitlesOfParts>
    <vt:vector size="51" baseType="lpstr">
      <vt:lpstr>Arial</vt:lpstr>
      <vt:lpstr>Century Schoolbook</vt:lpstr>
      <vt:lpstr>Wingdings 2</vt:lpstr>
      <vt:lpstr>View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Account Microsoft</dc:creator>
  <cp:lastModifiedBy>Account Microsoft</cp:lastModifiedBy>
  <cp:revision>51</cp:revision>
  <dcterms:created xsi:type="dcterms:W3CDTF">2015-02-12T11:35:49Z</dcterms:created>
  <dcterms:modified xsi:type="dcterms:W3CDTF">2015-02-19T21:02:17Z</dcterms:modified>
</cp:coreProperties>
</file>